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E378C4-A077-4661-B65C-2639E24F3223}" type="datetimeFigureOut">
              <a:rPr lang="en-US" smtClean="0"/>
              <a:t>1/14/2014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EB5CD5B-3A87-4CF5-AE0D-1BBB13B4C0DE}"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E378C4-A077-4661-B65C-2639E24F3223}"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5CD5B-3A87-4CF5-AE0D-1BBB13B4C0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E378C4-A077-4661-B65C-2639E24F3223}"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5CD5B-3A87-4CF5-AE0D-1BBB13B4C0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5E378C4-A077-4661-B65C-2639E24F3223}" type="datetimeFigureOut">
              <a:rPr lang="en-US" smtClean="0"/>
              <a:t>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5CD5B-3A87-4CF5-AE0D-1BBB13B4C0DE}"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E378C4-A077-4661-B65C-2639E24F3223}" type="datetimeFigureOut">
              <a:rPr lang="en-US" smtClean="0"/>
              <a:t>1/14/2014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EB5CD5B-3A87-4CF5-AE0D-1BBB13B4C0D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5E378C4-A077-4661-B65C-2639E24F3223}"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5CD5B-3A87-4CF5-AE0D-1BBB13B4C0DE}"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5E378C4-A077-4661-B65C-2639E24F3223}" type="datetimeFigureOut">
              <a:rPr lang="en-US" smtClean="0"/>
              <a:t>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B5CD5B-3A87-4CF5-AE0D-1BBB13B4C0DE}"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E378C4-A077-4661-B65C-2639E24F3223}" type="datetimeFigureOut">
              <a:rPr lang="en-US" smtClean="0"/>
              <a:t>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B5CD5B-3A87-4CF5-AE0D-1BBB13B4C0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378C4-A077-4661-B65C-2639E24F3223}" type="datetimeFigureOut">
              <a:rPr lang="en-US" smtClean="0"/>
              <a:t>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B5CD5B-3A87-4CF5-AE0D-1BBB13B4C0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E378C4-A077-4661-B65C-2639E24F3223}" type="datetimeFigureOut">
              <a:rPr lang="en-US" smtClean="0"/>
              <a:t>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5CD5B-3A87-4CF5-AE0D-1BBB13B4C0DE}"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E378C4-A077-4661-B65C-2639E24F3223}" type="datetimeFigureOut">
              <a:rPr lang="en-US" smtClean="0"/>
              <a:t>1/14/2014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EB5CD5B-3A87-4CF5-AE0D-1BBB13B4C0DE}"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5E378C4-A077-4661-B65C-2639E24F3223}" type="datetimeFigureOut">
              <a:rPr lang="en-US" smtClean="0"/>
              <a:t>1/14/2014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EB5CD5B-3A87-4CF5-AE0D-1BBB13B4C0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76600"/>
            <a:ext cx="6400800" cy="2743200"/>
          </a:xfrm>
        </p:spPr>
        <p:txBody>
          <a:bodyPr>
            <a:normAutofit/>
          </a:bodyPr>
          <a:lstStyle/>
          <a:p>
            <a:r>
              <a:rPr lang="en-US" sz="3000" b="1" i="1" dirty="0" smtClean="0"/>
              <a:t>The author’s choice of words</a:t>
            </a:r>
          </a:p>
          <a:p>
            <a:endParaRPr lang="en-US" dirty="0" smtClean="0"/>
          </a:p>
        </p:txBody>
      </p:sp>
      <p:sp>
        <p:nvSpPr>
          <p:cNvPr id="2" name="Title 1"/>
          <p:cNvSpPr>
            <a:spLocks noGrp="1"/>
          </p:cNvSpPr>
          <p:nvPr>
            <p:ph type="ctrTitle"/>
          </p:nvPr>
        </p:nvSpPr>
        <p:spPr/>
        <p:txBody>
          <a:bodyPr/>
          <a:lstStyle/>
          <a:p>
            <a:r>
              <a:rPr lang="en-US" dirty="0" smtClean="0"/>
              <a:t>Diction</a:t>
            </a:r>
            <a:endParaRPr lang="en-US" dirty="0"/>
          </a:p>
        </p:txBody>
      </p:sp>
    </p:spTree>
    <p:extLst>
      <p:ext uri="{BB962C8B-B14F-4D97-AF65-F5344CB8AC3E}">
        <p14:creationId xmlns:p14="http://schemas.microsoft.com/office/powerpoint/2010/main" val="3121000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477962"/>
          </a:xfrm>
          <a:ln>
            <a:solidFill>
              <a:schemeClr val="accent1"/>
            </a:solidFill>
          </a:ln>
        </p:spPr>
        <p:txBody>
          <a:bodyPr>
            <a:normAutofit/>
          </a:bodyPr>
          <a:lstStyle/>
          <a:p>
            <a:r>
              <a:rPr lang="en-US" sz="2400" dirty="0" smtClean="0"/>
              <a:t>Art is the </a:t>
            </a:r>
            <a:r>
              <a:rPr lang="en-US" sz="2400" b="1" dirty="0" smtClean="0"/>
              <a:t>antidote</a:t>
            </a:r>
            <a:r>
              <a:rPr lang="en-US" sz="2400" dirty="0" smtClean="0"/>
              <a:t> that can call us back from the edge of numbness, restoring the ability to feel for another.</a:t>
            </a:r>
            <a:br>
              <a:rPr lang="en-US" sz="2400" dirty="0" smtClean="0"/>
            </a:br>
            <a:r>
              <a:rPr lang="en-US" sz="2400" dirty="0"/>
              <a:t>	</a:t>
            </a:r>
            <a:r>
              <a:rPr lang="en-US" sz="2400" dirty="0" smtClean="0"/>
              <a:t>-Barbara Kingsolver, </a:t>
            </a:r>
            <a:r>
              <a:rPr lang="en-US" sz="2400" i="1" dirty="0" smtClean="0"/>
              <a:t>High Tide in Tucson</a:t>
            </a:r>
            <a:endParaRPr lang="en-US" sz="2400" dirty="0"/>
          </a:p>
        </p:txBody>
      </p:sp>
      <p:sp>
        <p:nvSpPr>
          <p:cNvPr id="3" name="Content Placeholder 2"/>
          <p:cNvSpPr>
            <a:spLocks noGrp="1"/>
          </p:cNvSpPr>
          <p:nvPr>
            <p:ph sz="quarter" idx="1"/>
          </p:nvPr>
        </p:nvSpPr>
        <p:spPr>
          <a:xfrm>
            <a:off x="304800" y="1828800"/>
            <a:ext cx="8610600" cy="4724400"/>
          </a:xfrm>
        </p:spPr>
        <p:txBody>
          <a:bodyPr>
            <a:normAutofit/>
          </a:bodyPr>
          <a:lstStyle/>
          <a:p>
            <a:pPr marL="0" indent="0">
              <a:buNone/>
            </a:pPr>
            <a:r>
              <a:rPr lang="en-US" dirty="0" smtClean="0"/>
              <a:t>Take Note and Talk:</a:t>
            </a:r>
          </a:p>
          <a:p>
            <a:pPr marL="514350" indent="-514350">
              <a:buFont typeface="+mj-lt"/>
              <a:buAutoNum type="arabicPeriod"/>
            </a:pPr>
            <a:r>
              <a:rPr lang="en-US" dirty="0" smtClean="0"/>
              <a:t>By using the word </a:t>
            </a:r>
            <a:r>
              <a:rPr lang="en-US" i="1" dirty="0" smtClean="0"/>
              <a:t>antidote</a:t>
            </a:r>
            <a:r>
              <a:rPr lang="en-US" dirty="0" smtClean="0"/>
              <a:t>, what does the author imply about the inability to feel for another?</a:t>
            </a:r>
          </a:p>
          <a:p>
            <a:pPr marL="514350" indent="-514350">
              <a:buFont typeface="+mj-lt"/>
              <a:buAutoNum type="arabicPeriod"/>
            </a:pPr>
            <a:r>
              <a:rPr lang="en-US" dirty="0" smtClean="0"/>
              <a:t>If we changed the word </a:t>
            </a:r>
            <a:r>
              <a:rPr lang="en-US" i="1" dirty="0" smtClean="0"/>
              <a:t>antidote</a:t>
            </a:r>
            <a:r>
              <a:rPr lang="en-US" dirty="0"/>
              <a:t> </a:t>
            </a:r>
            <a:r>
              <a:rPr lang="en-US" dirty="0" smtClean="0"/>
              <a:t>to </a:t>
            </a:r>
            <a:r>
              <a:rPr lang="en-US" i="1" dirty="0" smtClean="0"/>
              <a:t>gift</a:t>
            </a:r>
            <a:r>
              <a:rPr lang="en-US" dirty="0" smtClean="0"/>
              <a:t>, what effect would it have on the meaning of the sentence?</a:t>
            </a:r>
          </a:p>
          <a:p>
            <a:pPr marL="514350" indent="-514350">
              <a:buFont typeface="+mj-lt"/>
              <a:buAutoNum type="arabicPeriod"/>
            </a:pPr>
            <a:endParaRPr lang="en-US" dirty="0"/>
          </a:p>
          <a:p>
            <a:pPr marL="0" indent="0">
              <a:buNone/>
            </a:pPr>
            <a:r>
              <a:rPr lang="en-US" dirty="0" smtClean="0"/>
              <a:t>Apply:</a:t>
            </a:r>
          </a:p>
          <a:p>
            <a:pPr marL="0" indent="0">
              <a:buNone/>
            </a:pPr>
            <a:r>
              <a:rPr lang="en-US" dirty="0" smtClean="0"/>
              <a:t>Brainstorm with the class  and develop a list of medical terms; then write a sentence using a medical term to characterize art.  Explain to the class the effect this term has on the meaning of the sentence.</a:t>
            </a:r>
            <a:endParaRPr lang="en-US" dirty="0"/>
          </a:p>
        </p:txBody>
      </p:sp>
    </p:spTree>
    <p:extLst>
      <p:ext uri="{BB962C8B-B14F-4D97-AF65-F5344CB8AC3E}">
        <p14:creationId xmlns:p14="http://schemas.microsoft.com/office/powerpoint/2010/main" val="673756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477962"/>
          </a:xfrm>
          <a:ln>
            <a:solidFill>
              <a:schemeClr val="accent1"/>
            </a:solidFill>
          </a:ln>
        </p:spPr>
        <p:txBody>
          <a:bodyPr>
            <a:normAutofit/>
          </a:bodyPr>
          <a:lstStyle/>
          <a:p>
            <a:r>
              <a:rPr lang="en-US" sz="2400" dirty="0" smtClean="0"/>
              <a:t>As I watched, the sun broke weakly through, brightened the rich red of the fawns, and </a:t>
            </a:r>
            <a:r>
              <a:rPr lang="en-US" sz="2400" b="1" dirty="0" smtClean="0"/>
              <a:t>kindled</a:t>
            </a:r>
            <a:r>
              <a:rPr lang="en-US" sz="2400" dirty="0" smtClean="0"/>
              <a:t> their white spots.</a:t>
            </a:r>
            <a:br>
              <a:rPr lang="en-US" sz="2400" dirty="0" smtClean="0"/>
            </a:br>
            <a:r>
              <a:rPr lang="en-US" sz="2400" dirty="0"/>
              <a:t>	</a:t>
            </a:r>
            <a:r>
              <a:rPr lang="en-US" sz="2400" dirty="0" smtClean="0"/>
              <a:t>--E.B. White, “Twins”</a:t>
            </a:r>
            <a:endParaRPr lang="en-US" sz="2400" dirty="0"/>
          </a:p>
        </p:txBody>
      </p:sp>
      <p:sp>
        <p:nvSpPr>
          <p:cNvPr id="3" name="Content Placeholder 2"/>
          <p:cNvSpPr>
            <a:spLocks noGrp="1"/>
          </p:cNvSpPr>
          <p:nvPr>
            <p:ph sz="quarter" idx="1"/>
          </p:nvPr>
        </p:nvSpPr>
        <p:spPr>
          <a:xfrm>
            <a:off x="304800" y="1828800"/>
            <a:ext cx="8610600" cy="4724400"/>
          </a:xfrm>
        </p:spPr>
        <p:txBody>
          <a:bodyPr>
            <a:normAutofit/>
          </a:bodyPr>
          <a:lstStyle/>
          <a:p>
            <a:pPr marL="0" indent="0">
              <a:buNone/>
            </a:pPr>
            <a:r>
              <a:rPr lang="en-US" dirty="0" smtClean="0"/>
              <a:t>Take Note and Talk:</a:t>
            </a:r>
          </a:p>
          <a:p>
            <a:pPr marL="514350" indent="-514350">
              <a:buFont typeface="+mj-lt"/>
              <a:buAutoNum type="arabicPeriod"/>
            </a:pPr>
            <a:r>
              <a:rPr lang="en-US" dirty="0" smtClean="0"/>
              <a:t>What kind of flame does </a:t>
            </a:r>
            <a:r>
              <a:rPr lang="en-US" i="1" dirty="0" smtClean="0"/>
              <a:t>kindled</a:t>
            </a:r>
            <a:r>
              <a:rPr lang="en-US" dirty="0" smtClean="0"/>
              <a:t> imply?  How does this verb suit the purpose of the sentence?</a:t>
            </a:r>
          </a:p>
          <a:p>
            <a:pPr marL="514350" indent="-514350">
              <a:buFont typeface="+mj-lt"/>
              <a:buAutoNum type="arabicPeriod"/>
            </a:pPr>
            <a:r>
              <a:rPr lang="en-US" dirty="0" smtClean="0"/>
              <a:t>Would the sentence be </a:t>
            </a:r>
            <a:r>
              <a:rPr lang="en-US" smtClean="0"/>
              <a:t>strengthened </a:t>
            </a:r>
            <a:r>
              <a:rPr lang="en-US" smtClean="0"/>
              <a:t>or </a:t>
            </a:r>
            <a:r>
              <a:rPr lang="en-US" dirty="0" smtClean="0"/>
              <a:t>weakened by changing </a:t>
            </a:r>
            <a:r>
              <a:rPr lang="en-US" i="1" dirty="0" smtClean="0"/>
              <a:t>the sun broke weakly through </a:t>
            </a:r>
            <a:r>
              <a:rPr lang="en-US" dirty="0" smtClean="0"/>
              <a:t>to </a:t>
            </a:r>
            <a:r>
              <a:rPr lang="en-US" i="1" dirty="0" smtClean="0"/>
              <a:t>the sun burst through</a:t>
            </a:r>
            <a:r>
              <a:rPr lang="en-US" dirty="0" smtClean="0"/>
              <a:t>?  Explain the effect this change would have on the use of the verb </a:t>
            </a:r>
            <a:r>
              <a:rPr lang="en-US" i="1" dirty="0" smtClean="0"/>
              <a:t>kindled</a:t>
            </a:r>
            <a:r>
              <a:rPr lang="en-US" dirty="0" smtClean="0"/>
              <a:t>.</a:t>
            </a:r>
          </a:p>
          <a:p>
            <a:pPr marL="514350" indent="-514350">
              <a:buFont typeface="+mj-lt"/>
              <a:buAutoNum type="arabicPeriod"/>
            </a:pPr>
            <a:endParaRPr lang="en-US" dirty="0"/>
          </a:p>
          <a:p>
            <a:pPr marL="0" indent="0">
              <a:buNone/>
            </a:pPr>
            <a:r>
              <a:rPr lang="en-US" dirty="0" smtClean="0"/>
              <a:t>Apply:</a:t>
            </a:r>
          </a:p>
          <a:p>
            <a:pPr marL="0" indent="0">
              <a:buNone/>
            </a:pPr>
            <a:r>
              <a:rPr lang="en-US" dirty="0" smtClean="0"/>
              <a:t>Brainstorm </a:t>
            </a:r>
            <a:r>
              <a:rPr lang="en-US" dirty="0" smtClean="0"/>
              <a:t>with </a:t>
            </a:r>
            <a:r>
              <a:rPr lang="en-US" dirty="0" smtClean="0"/>
              <a:t>the class a list of action verbs that demonstrate the effects of sunlight.</a:t>
            </a:r>
            <a:endParaRPr lang="en-US" dirty="0"/>
          </a:p>
        </p:txBody>
      </p:sp>
    </p:spTree>
    <p:extLst>
      <p:ext uri="{BB962C8B-B14F-4D97-AF65-F5344CB8AC3E}">
        <p14:creationId xmlns:p14="http://schemas.microsoft.com/office/powerpoint/2010/main" val="28866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477962"/>
          </a:xfrm>
          <a:ln>
            <a:solidFill>
              <a:schemeClr val="accent1"/>
            </a:solidFill>
          </a:ln>
        </p:spPr>
        <p:txBody>
          <a:bodyPr>
            <a:normAutofit/>
          </a:bodyPr>
          <a:lstStyle/>
          <a:p>
            <a:r>
              <a:rPr lang="en-US" sz="2400" dirty="0" smtClean="0"/>
              <a:t>An aged man is but a paltry thing </a:t>
            </a:r>
            <a:br>
              <a:rPr lang="en-US" sz="2400" dirty="0" smtClean="0"/>
            </a:br>
            <a:r>
              <a:rPr lang="en-US" sz="2400" dirty="0" smtClean="0"/>
              <a:t>A </a:t>
            </a:r>
            <a:r>
              <a:rPr lang="en-US" sz="2400" b="1" dirty="0" smtClean="0"/>
              <a:t>tattered</a:t>
            </a:r>
            <a:r>
              <a:rPr lang="en-US" sz="2400" dirty="0" smtClean="0"/>
              <a:t> coat upon a stick...</a:t>
            </a:r>
            <a:br>
              <a:rPr lang="en-US" sz="2400" dirty="0" smtClean="0"/>
            </a:br>
            <a:r>
              <a:rPr lang="en-US" sz="2400" dirty="0" smtClean="0"/>
              <a:t>	--W.B. Yeats, “Sailing to Byzantium”</a:t>
            </a:r>
            <a:endParaRPr lang="en-US" sz="2400" dirty="0"/>
          </a:p>
        </p:txBody>
      </p:sp>
      <p:sp>
        <p:nvSpPr>
          <p:cNvPr id="3" name="Content Placeholder 2"/>
          <p:cNvSpPr>
            <a:spLocks noGrp="1"/>
          </p:cNvSpPr>
          <p:nvPr>
            <p:ph sz="quarter" idx="1"/>
          </p:nvPr>
        </p:nvSpPr>
        <p:spPr>
          <a:xfrm>
            <a:off x="304800" y="1828800"/>
            <a:ext cx="8610600" cy="4724400"/>
          </a:xfrm>
        </p:spPr>
        <p:txBody>
          <a:bodyPr>
            <a:normAutofit/>
          </a:bodyPr>
          <a:lstStyle/>
          <a:p>
            <a:pPr marL="0" indent="0">
              <a:buNone/>
            </a:pPr>
            <a:r>
              <a:rPr lang="en-US" dirty="0" smtClean="0"/>
              <a:t>Take Note and Talk:</a:t>
            </a:r>
          </a:p>
          <a:p>
            <a:pPr marL="514350" indent="-514350">
              <a:buFont typeface="+mj-lt"/>
              <a:buAutoNum type="arabicPeriod"/>
            </a:pPr>
            <a:r>
              <a:rPr lang="en-US" dirty="0" smtClean="0"/>
              <a:t>What picture is created by the use of the word </a:t>
            </a:r>
            <a:r>
              <a:rPr lang="en-US" i="1" dirty="0" smtClean="0"/>
              <a:t>tattered</a:t>
            </a:r>
            <a:r>
              <a:rPr lang="en-US" dirty="0" smtClean="0"/>
              <a:t>?</a:t>
            </a:r>
          </a:p>
          <a:p>
            <a:pPr marL="514350" indent="-514350">
              <a:buFont typeface="+mj-lt"/>
              <a:buAutoNum type="arabicPeriod"/>
            </a:pPr>
            <a:r>
              <a:rPr lang="en-US" dirty="0" smtClean="0"/>
              <a:t>By understanding the connotations of the word </a:t>
            </a:r>
            <a:r>
              <a:rPr lang="en-US" i="1" dirty="0" smtClean="0"/>
              <a:t>tattered</a:t>
            </a:r>
            <a:r>
              <a:rPr lang="en-US" dirty="0" smtClean="0"/>
              <a:t>, what do we understand about the persona’s attitude toward </a:t>
            </a:r>
            <a:r>
              <a:rPr lang="en-US" i="1" dirty="0" smtClean="0"/>
              <a:t>an aged man</a:t>
            </a:r>
            <a:r>
              <a:rPr lang="en-US" dirty="0" smtClean="0"/>
              <a:t>?</a:t>
            </a:r>
          </a:p>
          <a:p>
            <a:pPr marL="514350" indent="-514350">
              <a:buFont typeface="+mj-lt"/>
              <a:buAutoNum type="arabicPeriod"/>
            </a:pPr>
            <a:endParaRPr lang="en-US" dirty="0"/>
          </a:p>
          <a:p>
            <a:pPr marL="0" indent="0">
              <a:buNone/>
            </a:pPr>
            <a:r>
              <a:rPr lang="en-US" dirty="0" smtClean="0"/>
              <a:t>Apply:</a:t>
            </a:r>
          </a:p>
          <a:p>
            <a:pPr marL="0" indent="0">
              <a:buNone/>
            </a:pPr>
            <a:r>
              <a:rPr lang="en-US" dirty="0" smtClean="0"/>
              <a:t>List three adjectives that can be used to describe a pair of shoes.  Each adjective should connote a different feeling about the shoes.  Discuss your list with a partner.  Share one of the best adjectives with the class.</a:t>
            </a:r>
            <a:endParaRPr lang="en-US" dirty="0"/>
          </a:p>
        </p:txBody>
      </p:sp>
    </p:spTree>
    <p:extLst>
      <p:ext uri="{BB962C8B-B14F-4D97-AF65-F5344CB8AC3E}">
        <p14:creationId xmlns:p14="http://schemas.microsoft.com/office/powerpoint/2010/main" val="3156520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477962"/>
          </a:xfrm>
          <a:ln>
            <a:solidFill>
              <a:schemeClr val="accent1"/>
            </a:solidFill>
          </a:ln>
        </p:spPr>
        <p:txBody>
          <a:bodyPr>
            <a:normAutofit/>
          </a:bodyPr>
          <a:lstStyle/>
          <a:p>
            <a:r>
              <a:rPr lang="en-US" sz="2400" dirty="0" smtClean="0"/>
              <a:t>The man sighed </a:t>
            </a:r>
            <a:r>
              <a:rPr lang="en-US" sz="2400" b="1" dirty="0" smtClean="0"/>
              <a:t>hugely</a:t>
            </a:r>
            <a:r>
              <a:rPr lang="en-US" sz="2400" dirty="0" smtClean="0"/>
              <a:t>.</a:t>
            </a:r>
            <a:br>
              <a:rPr lang="en-US" sz="2400" dirty="0" smtClean="0"/>
            </a:br>
            <a:r>
              <a:rPr lang="en-US" sz="2400" dirty="0" smtClean="0"/>
              <a:t>	--E. Annie </a:t>
            </a:r>
            <a:r>
              <a:rPr lang="en-US" sz="2400" dirty="0" err="1" smtClean="0"/>
              <a:t>Proulx</a:t>
            </a:r>
            <a:r>
              <a:rPr lang="en-US" sz="2400" dirty="0" smtClean="0"/>
              <a:t>, </a:t>
            </a:r>
            <a:r>
              <a:rPr lang="en-US" sz="2400" i="1" dirty="0" smtClean="0"/>
              <a:t>The Shipping News</a:t>
            </a:r>
            <a:endParaRPr lang="en-US" sz="2400" dirty="0"/>
          </a:p>
        </p:txBody>
      </p:sp>
      <p:sp>
        <p:nvSpPr>
          <p:cNvPr id="3" name="Content Placeholder 2"/>
          <p:cNvSpPr>
            <a:spLocks noGrp="1"/>
          </p:cNvSpPr>
          <p:nvPr>
            <p:ph sz="quarter" idx="1"/>
          </p:nvPr>
        </p:nvSpPr>
        <p:spPr>
          <a:xfrm>
            <a:off x="304800" y="1828800"/>
            <a:ext cx="8610600" cy="4724400"/>
          </a:xfrm>
        </p:spPr>
        <p:txBody>
          <a:bodyPr>
            <a:normAutofit lnSpcReduction="10000"/>
          </a:bodyPr>
          <a:lstStyle/>
          <a:p>
            <a:pPr marL="0" indent="0">
              <a:buNone/>
            </a:pPr>
            <a:r>
              <a:rPr lang="en-US" dirty="0" smtClean="0"/>
              <a:t>Take Note and Talk:</a:t>
            </a:r>
          </a:p>
          <a:p>
            <a:pPr marL="514350" indent="-514350">
              <a:buFont typeface="+mj-lt"/>
              <a:buAutoNum type="arabicPeriod"/>
            </a:pPr>
            <a:r>
              <a:rPr lang="en-US" dirty="0" smtClean="0"/>
              <a:t>What does it mean to sigh hugely?</a:t>
            </a:r>
          </a:p>
          <a:p>
            <a:pPr marL="514350" indent="-514350">
              <a:buFont typeface="+mj-lt"/>
              <a:buAutoNum type="arabicPeriod"/>
            </a:pPr>
            <a:r>
              <a:rPr lang="en-US" dirty="0" smtClean="0"/>
              <a:t>How would the meaning of the sentence change if we rewrote it as </a:t>
            </a:r>
            <a:r>
              <a:rPr lang="en-US" i="1" dirty="0"/>
              <a:t>	</a:t>
            </a:r>
            <a:r>
              <a:rPr lang="en-US" i="1" dirty="0" smtClean="0"/>
              <a:t>	The man sighed </a:t>
            </a:r>
            <a:r>
              <a:rPr lang="en-US" b="1" i="1" dirty="0" smtClean="0"/>
              <a:t>loudly</a:t>
            </a:r>
            <a:r>
              <a:rPr lang="en-US" dirty="0" smtClean="0"/>
              <a:t>?</a:t>
            </a:r>
          </a:p>
          <a:p>
            <a:pPr marL="514350" indent="-514350">
              <a:buFont typeface="+mj-lt"/>
              <a:buAutoNum type="arabicPeriod"/>
            </a:pPr>
            <a:endParaRPr lang="en-US" dirty="0"/>
          </a:p>
          <a:p>
            <a:pPr marL="0" indent="0">
              <a:buNone/>
            </a:pPr>
            <a:r>
              <a:rPr lang="en-US" dirty="0" smtClean="0"/>
              <a:t>Apply:</a:t>
            </a:r>
          </a:p>
          <a:p>
            <a:pPr marL="0" indent="0">
              <a:buNone/>
            </a:pPr>
            <a:r>
              <a:rPr lang="en-US" dirty="0" smtClean="0"/>
              <a:t>Fill in the blank below with an adverb:</a:t>
            </a:r>
          </a:p>
          <a:p>
            <a:pPr marL="0" indent="0">
              <a:buNone/>
            </a:pPr>
            <a:r>
              <a:rPr lang="en-US" dirty="0"/>
              <a:t>	</a:t>
            </a:r>
            <a:r>
              <a:rPr lang="en-US" dirty="0" smtClean="0"/>
              <a:t>The man coughed _____.</a:t>
            </a:r>
          </a:p>
          <a:p>
            <a:pPr marL="0" indent="0">
              <a:buNone/>
            </a:pPr>
            <a:r>
              <a:rPr lang="en-US" dirty="0" smtClean="0"/>
              <a:t>Your adverb should make the cough express an attitude.  For example, the cough could express contempt, desperation, or propriety.  Do not state the attitude.  Instead, let the adverb imply it.</a:t>
            </a:r>
            <a:endParaRPr lang="en-US" dirty="0"/>
          </a:p>
        </p:txBody>
      </p:sp>
    </p:spTree>
    <p:extLst>
      <p:ext uri="{BB962C8B-B14F-4D97-AF65-F5344CB8AC3E}">
        <p14:creationId xmlns:p14="http://schemas.microsoft.com/office/powerpoint/2010/main" val="2090244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477962"/>
          </a:xfrm>
          <a:ln>
            <a:solidFill>
              <a:schemeClr val="accent1"/>
            </a:solidFill>
          </a:ln>
        </p:spPr>
        <p:txBody>
          <a:bodyPr>
            <a:normAutofit fontScale="90000"/>
          </a:bodyPr>
          <a:lstStyle/>
          <a:p>
            <a:r>
              <a:rPr lang="en-US" sz="2400" dirty="0" smtClean="0"/>
              <a:t>A rowan* like a </a:t>
            </a:r>
            <a:r>
              <a:rPr lang="en-US" sz="2400" b="1" dirty="0" err="1" smtClean="0"/>
              <a:t>libsticked</a:t>
            </a:r>
            <a:r>
              <a:rPr lang="en-US" sz="2400" b="1" dirty="0" smtClean="0"/>
              <a:t> </a:t>
            </a:r>
            <a:r>
              <a:rPr lang="en-US" sz="2400" dirty="0" smtClean="0"/>
              <a:t>girl.</a:t>
            </a:r>
            <a:br>
              <a:rPr lang="en-US" sz="2400" dirty="0" smtClean="0"/>
            </a:br>
            <a:r>
              <a:rPr lang="en-US" sz="2400" dirty="0"/>
              <a:t>	</a:t>
            </a:r>
            <a:r>
              <a:rPr lang="en-US" sz="2400" dirty="0" smtClean="0"/>
              <a:t>--Seamus Heaney, “Song”</a:t>
            </a:r>
            <a:br>
              <a:rPr lang="en-US" sz="2400" dirty="0" smtClean="0"/>
            </a:br>
            <a:r>
              <a:rPr lang="en-US" sz="2200" i="1" dirty="0" smtClean="0"/>
              <a:t>*a small deciduous tree native to Europe, having white flower clusters and orange berries.</a:t>
            </a:r>
            <a:endParaRPr lang="en-US" sz="2200" i="1" dirty="0"/>
          </a:p>
        </p:txBody>
      </p:sp>
      <p:sp>
        <p:nvSpPr>
          <p:cNvPr id="3" name="Content Placeholder 2"/>
          <p:cNvSpPr>
            <a:spLocks noGrp="1"/>
          </p:cNvSpPr>
          <p:nvPr>
            <p:ph sz="quarter" idx="1"/>
          </p:nvPr>
        </p:nvSpPr>
        <p:spPr>
          <a:xfrm>
            <a:off x="304800" y="1828800"/>
            <a:ext cx="8610600" cy="4724400"/>
          </a:xfrm>
        </p:spPr>
        <p:txBody>
          <a:bodyPr>
            <a:normAutofit/>
          </a:bodyPr>
          <a:lstStyle/>
          <a:p>
            <a:pPr marL="0" indent="0">
              <a:buNone/>
            </a:pPr>
            <a:r>
              <a:rPr lang="en-US" dirty="0" smtClean="0"/>
              <a:t>Take Note and Talk:</a:t>
            </a:r>
          </a:p>
          <a:p>
            <a:pPr marL="514350" indent="-514350">
              <a:buFont typeface="+mj-lt"/>
              <a:buAutoNum type="arabicPeriod"/>
            </a:pPr>
            <a:r>
              <a:rPr lang="en-US" dirty="0" smtClean="0"/>
              <a:t>Other than the color, what comes to mind when you think of a </a:t>
            </a:r>
            <a:r>
              <a:rPr lang="en-US" i="1" dirty="0" err="1" smtClean="0"/>
              <a:t>lipsticked</a:t>
            </a:r>
            <a:r>
              <a:rPr lang="en-US" dirty="0" smtClean="0"/>
              <a:t> girl?</a:t>
            </a:r>
          </a:p>
          <a:p>
            <a:pPr marL="514350" indent="-514350">
              <a:buFont typeface="+mj-lt"/>
              <a:buAutoNum type="arabicPeriod"/>
            </a:pPr>
            <a:r>
              <a:rPr lang="en-US" dirty="0" smtClean="0"/>
              <a:t>How would it change the meaning and feeling of the line if, instead of </a:t>
            </a:r>
            <a:r>
              <a:rPr lang="en-US" i="1" dirty="0" err="1" smtClean="0"/>
              <a:t>lipsticked</a:t>
            </a:r>
            <a:r>
              <a:rPr lang="en-US" i="1" dirty="0" smtClean="0"/>
              <a:t> girl</a:t>
            </a:r>
            <a:r>
              <a:rPr lang="en-US" dirty="0" smtClean="0"/>
              <a:t>, the author wrote </a:t>
            </a:r>
            <a:r>
              <a:rPr lang="en-US" i="1" dirty="0" smtClean="0"/>
              <a:t>girl with lipstick on</a:t>
            </a:r>
            <a:r>
              <a:rPr lang="en-US" dirty="0" smtClean="0"/>
              <a:t>?</a:t>
            </a:r>
          </a:p>
          <a:p>
            <a:pPr marL="514350" indent="-514350">
              <a:buFont typeface="+mj-lt"/>
              <a:buAutoNum type="arabicPeriod"/>
            </a:pPr>
            <a:endParaRPr lang="en-US" dirty="0"/>
          </a:p>
          <a:p>
            <a:pPr marL="0" indent="0">
              <a:buNone/>
            </a:pPr>
            <a:r>
              <a:rPr lang="en-US" dirty="0" smtClean="0"/>
              <a:t>Apply:</a:t>
            </a:r>
          </a:p>
          <a:p>
            <a:pPr marL="0" indent="0">
              <a:buNone/>
            </a:pPr>
            <a:r>
              <a:rPr lang="en-US" dirty="0" smtClean="0"/>
              <a:t>Write a </a:t>
            </a:r>
            <a:r>
              <a:rPr lang="en-US" dirty="0" err="1" smtClean="0"/>
              <a:t>smilie</a:t>
            </a:r>
            <a:r>
              <a:rPr lang="en-US" dirty="0" smtClean="0"/>
              <a:t> comparing a tree with a domesticated animal.  In your simile, use a word that is normally used as a noun (like </a:t>
            </a:r>
            <a:r>
              <a:rPr lang="en-US" i="1" dirty="0" smtClean="0"/>
              <a:t>lipstick</a:t>
            </a:r>
            <a:r>
              <a:rPr lang="en-US" dirty="0" smtClean="0"/>
              <a:t>) as an adjective (like </a:t>
            </a:r>
            <a:r>
              <a:rPr lang="en-US" i="1" dirty="0" err="1" smtClean="0"/>
              <a:t>lipsticked</a:t>
            </a:r>
            <a:r>
              <a:rPr lang="en-US" dirty="0" smtClean="0"/>
              <a:t>).  </a:t>
            </a:r>
            <a:endParaRPr lang="en-US" dirty="0"/>
          </a:p>
        </p:txBody>
      </p:sp>
    </p:spTree>
    <p:extLst>
      <p:ext uri="{BB962C8B-B14F-4D97-AF65-F5344CB8AC3E}">
        <p14:creationId xmlns:p14="http://schemas.microsoft.com/office/powerpoint/2010/main" val="654805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477962"/>
          </a:xfrm>
          <a:ln>
            <a:solidFill>
              <a:schemeClr val="accent1"/>
            </a:solidFill>
          </a:ln>
        </p:spPr>
        <p:txBody>
          <a:bodyPr>
            <a:normAutofit fontScale="90000"/>
          </a:bodyPr>
          <a:lstStyle/>
          <a:p>
            <a:r>
              <a:rPr lang="en-US" sz="2400" dirty="0" err="1" smtClean="0"/>
              <a:t>Abuelito</a:t>
            </a:r>
            <a:r>
              <a:rPr lang="en-US" sz="2400" dirty="0" smtClean="0"/>
              <a:t> under a </a:t>
            </a:r>
            <a:r>
              <a:rPr lang="en-US" sz="2400" b="1" dirty="0" smtClean="0"/>
              <a:t>bald</a:t>
            </a:r>
            <a:r>
              <a:rPr lang="en-US" sz="2400" dirty="0" smtClean="0"/>
              <a:t> light bulb, under a ceiling </a:t>
            </a:r>
            <a:r>
              <a:rPr lang="en-US" sz="2400" b="1" dirty="0" smtClean="0"/>
              <a:t>dusty</a:t>
            </a:r>
            <a:r>
              <a:rPr lang="en-US" sz="2400" dirty="0" smtClean="0"/>
              <a:t>  with flies, puffs his cigar and </a:t>
            </a:r>
            <a:r>
              <a:rPr lang="en-US" sz="2400" dirty="0" err="1" smtClean="0"/>
              <a:t>coutns</a:t>
            </a:r>
            <a:r>
              <a:rPr lang="en-US" sz="2400" dirty="0" smtClean="0"/>
              <a:t> money soft and wrinkled as old Kleenex.</a:t>
            </a:r>
            <a:br>
              <a:rPr lang="en-US" sz="2400" dirty="0" smtClean="0"/>
            </a:br>
            <a:r>
              <a:rPr lang="en-US" sz="2400" dirty="0"/>
              <a:t>	</a:t>
            </a:r>
            <a:r>
              <a:rPr lang="en-US" sz="2400" dirty="0" smtClean="0"/>
              <a:t>--Sandra Cisneros, “</a:t>
            </a:r>
            <a:r>
              <a:rPr lang="en-US" sz="2400" dirty="0" err="1" smtClean="0"/>
              <a:t>Topeyac</a:t>
            </a:r>
            <a:r>
              <a:rPr lang="en-US" sz="2400" dirty="0" smtClean="0"/>
              <a:t>”</a:t>
            </a:r>
            <a:endParaRPr lang="en-US" sz="2200" i="1" dirty="0"/>
          </a:p>
        </p:txBody>
      </p:sp>
      <p:sp>
        <p:nvSpPr>
          <p:cNvPr id="3" name="Content Placeholder 2"/>
          <p:cNvSpPr>
            <a:spLocks noGrp="1"/>
          </p:cNvSpPr>
          <p:nvPr>
            <p:ph sz="quarter" idx="1"/>
          </p:nvPr>
        </p:nvSpPr>
        <p:spPr>
          <a:xfrm>
            <a:off x="304800" y="1828800"/>
            <a:ext cx="8610600" cy="4724400"/>
          </a:xfrm>
        </p:spPr>
        <p:txBody>
          <a:bodyPr>
            <a:normAutofit/>
          </a:bodyPr>
          <a:lstStyle/>
          <a:p>
            <a:pPr marL="0" indent="0">
              <a:buNone/>
            </a:pPr>
            <a:r>
              <a:rPr lang="en-US" dirty="0" smtClean="0"/>
              <a:t>Take Note and Talk:</a:t>
            </a:r>
          </a:p>
          <a:p>
            <a:pPr marL="514350" indent="-514350">
              <a:buFont typeface="+mj-lt"/>
              <a:buAutoNum type="arabicPeriod"/>
            </a:pPr>
            <a:r>
              <a:rPr lang="en-US" dirty="0" smtClean="0"/>
              <a:t>How can a ceiling be </a:t>
            </a:r>
            <a:r>
              <a:rPr lang="en-US" i="1" dirty="0" smtClean="0"/>
              <a:t>dusty</a:t>
            </a:r>
            <a:r>
              <a:rPr lang="en-US" dirty="0" smtClean="0"/>
              <a:t> with flies?  Are the flies plentiful or sparse?  Active or still?  Clustered or evenly distributed?</a:t>
            </a:r>
          </a:p>
          <a:p>
            <a:pPr marL="514350" indent="-514350">
              <a:buFont typeface="+mj-lt"/>
              <a:buAutoNum type="arabicPeriod"/>
            </a:pPr>
            <a:r>
              <a:rPr lang="en-US" dirty="0" smtClean="0"/>
              <a:t>What does Cisneros mean by a </a:t>
            </a:r>
            <a:r>
              <a:rPr lang="en-US" i="1" dirty="0" smtClean="0"/>
              <a:t>bald</a:t>
            </a:r>
            <a:r>
              <a:rPr lang="en-US" dirty="0" smtClean="0"/>
              <a:t> light bulb?  What does this reveal about </a:t>
            </a:r>
            <a:r>
              <a:rPr lang="en-US" dirty="0" err="1" smtClean="0"/>
              <a:t>Abuelito’s</a:t>
            </a:r>
            <a:r>
              <a:rPr lang="en-US" dirty="0" smtClean="0"/>
              <a:t> room?</a:t>
            </a:r>
          </a:p>
          <a:p>
            <a:pPr marL="514350" indent="-514350">
              <a:buFont typeface="+mj-lt"/>
              <a:buAutoNum type="arabicPeriod"/>
            </a:pPr>
            <a:endParaRPr lang="en-US" dirty="0"/>
          </a:p>
          <a:p>
            <a:pPr marL="0" indent="0">
              <a:buNone/>
            </a:pPr>
            <a:r>
              <a:rPr lang="en-US" dirty="0" smtClean="0"/>
              <a:t>Apply:</a:t>
            </a:r>
          </a:p>
          <a:p>
            <a:pPr marL="0" indent="0">
              <a:buNone/>
            </a:pPr>
            <a:r>
              <a:rPr lang="en-US" dirty="0" smtClean="0"/>
              <a:t>Take Cisneros’s phrase, </a:t>
            </a:r>
            <a:r>
              <a:rPr lang="en-US" i="1" dirty="0" smtClean="0"/>
              <a:t>under a ceiling dusty with flies</a:t>
            </a:r>
            <a:r>
              <a:rPr lang="en-US" dirty="0" smtClean="0"/>
              <a:t>, and write a new phrase by substituting the word </a:t>
            </a:r>
            <a:r>
              <a:rPr lang="en-US" i="1" dirty="0" smtClean="0"/>
              <a:t>dusty</a:t>
            </a:r>
            <a:r>
              <a:rPr lang="en-US" dirty="0" smtClean="0"/>
              <a:t> with a different adjective.  Explain the impact of your new adjective on the sentence.</a:t>
            </a:r>
            <a:endParaRPr lang="en-US" dirty="0"/>
          </a:p>
        </p:txBody>
      </p:sp>
    </p:spTree>
    <p:extLst>
      <p:ext uri="{BB962C8B-B14F-4D97-AF65-F5344CB8AC3E}">
        <p14:creationId xmlns:p14="http://schemas.microsoft.com/office/powerpoint/2010/main" val="1772896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477962"/>
          </a:xfrm>
          <a:ln>
            <a:solidFill>
              <a:schemeClr val="accent1"/>
            </a:solidFill>
          </a:ln>
        </p:spPr>
        <p:txBody>
          <a:bodyPr>
            <a:normAutofit/>
          </a:bodyPr>
          <a:lstStyle/>
          <a:p>
            <a:r>
              <a:rPr lang="en-US" sz="2400" dirty="0" smtClean="0"/>
              <a:t>Meanwhile, the United States Army, </a:t>
            </a:r>
            <a:r>
              <a:rPr lang="en-US" sz="2400" b="1" dirty="0" smtClean="0"/>
              <a:t>thirsting </a:t>
            </a:r>
            <a:r>
              <a:rPr lang="en-US" sz="2400" dirty="0" smtClean="0"/>
              <a:t>for revenge, was </a:t>
            </a:r>
            <a:r>
              <a:rPr lang="en-US" sz="2400" b="1" dirty="0" smtClean="0"/>
              <a:t>prowling</a:t>
            </a:r>
            <a:r>
              <a:rPr lang="en-US" sz="2400" dirty="0" smtClean="0"/>
              <a:t> the country north and west of the Black Hills, killing Indians wherever they could be found.</a:t>
            </a:r>
            <a:endParaRPr lang="en-US" sz="2200" i="1" dirty="0"/>
          </a:p>
        </p:txBody>
      </p:sp>
      <p:sp>
        <p:nvSpPr>
          <p:cNvPr id="3" name="Content Placeholder 2"/>
          <p:cNvSpPr>
            <a:spLocks noGrp="1"/>
          </p:cNvSpPr>
          <p:nvPr>
            <p:ph sz="quarter" idx="1"/>
          </p:nvPr>
        </p:nvSpPr>
        <p:spPr>
          <a:xfrm>
            <a:off x="304800" y="1828800"/>
            <a:ext cx="8610600" cy="4724400"/>
          </a:xfrm>
        </p:spPr>
        <p:txBody>
          <a:bodyPr>
            <a:normAutofit fontScale="92500"/>
          </a:bodyPr>
          <a:lstStyle/>
          <a:p>
            <a:pPr marL="0" indent="0">
              <a:buNone/>
            </a:pPr>
            <a:r>
              <a:rPr lang="en-US" dirty="0" smtClean="0"/>
              <a:t>Take Note and Talk:</a:t>
            </a:r>
          </a:p>
          <a:p>
            <a:pPr marL="514350" indent="-514350">
              <a:buFont typeface="+mj-lt"/>
              <a:buAutoNum type="arabicPeriod"/>
            </a:pPr>
            <a:r>
              <a:rPr lang="en-US" dirty="0" smtClean="0"/>
              <a:t>What are the connotations of </a:t>
            </a:r>
            <a:r>
              <a:rPr lang="en-US" i="1" dirty="0" smtClean="0"/>
              <a:t>thirsting</a:t>
            </a:r>
            <a:r>
              <a:rPr lang="en-US" dirty="0" smtClean="0"/>
              <a:t>?  What feelings are evoked by this diction?</a:t>
            </a:r>
          </a:p>
          <a:p>
            <a:pPr marL="514350" indent="-514350">
              <a:buFont typeface="+mj-lt"/>
              <a:buAutoNum type="arabicPeriod"/>
            </a:pPr>
            <a:r>
              <a:rPr lang="en-US" dirty="0" smtClean="0"/>
              <a:t>What are the connotations of </a:t>
            </a:r>
            <a:r>
              <a:rPr lang="en-US" i="1" dirty="0" smtClean="0"/>
              <a:t>prowling</a:t>
            </a:r>
            <a:r>
              <a:rPr lang="en-US" dirty="0" smtClean="0"/>
              <a:t>?  What kind of animals prowl?  What attitude toward the U.S. army does this diction convey?</a:t>
            </a:r>
          </a:p>
          <a:p>
            <a:pPr marL="514350" indent="-514350">
              <a:buFont typeface="+mj-lt"/>
              <a:buAutoNum type="arabicPeriod"/>
            </a:pPr>
            <a:endParaRPr lang="en-US" dirty="0"/>
          </a:p>
          <a:p>
            <a:pPr marL="0" indent="0">
              <a:buNone/>
            </a:pPr>
            <a:r>
              <a:rPr lang="en-US" dirty="0" smtClean="0"/>
              <a:t>Apply:</a:t>
            </a:r>
          </a:p>
          <a:p>
            <a:pPr marL="0" indent="0">
              <a:buNone/>
            </a:pPr>
            <a:r>
              <a:rPr lang="en-US" dirty="0" smtClean="0"/>
              <a:t>Use an eating or drinking verb in a sentence which expresses anger about a parking ticket.  Do not use the verb to literally express eating or drinking.  Instead, express your anger through the verb.  Use Brown’s sentence as a model.</a:t>
            </a:r>
            <a:endParaRPr lang="en-US" dirty="0"/>
          </a:p>
        </p:txBody>
      </p:sp>
    </p:spTree>
    <p:extLst>
      <p:ext uri="{BB962C8B-B14F-4D97-AF65-F5344CB8AC3E}">
        <p14:creationId xmlns:p14="http://schemas.microsoft.com/office/powerpoint/2010/main" val="2899344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2163762"/>
          </a:xfrm>
          <a:ln>
            <a:solidFill>
              <a:schemeClr val="accent1"/>
            </a:solidFill>
          </a:ln>
        </p:spPr>
        <p:txBody>
          <a:bodyPr>
            <a:normAutofit fontScale="90000"/>
          </a:bodyPr>
          <a:lstStyle/>
          <a:p>
            <a:r>
              <a:rPr lang="en-US" sz="2400" dirty="0" smtClean="0"/>
              <a:t>Most men wear their belts low here, there being so many </a:t>
            </a:r>
            <a:r>
              <a:rPr lang="en-US" sz="2400" b="1" dirty="0" smtClean="0"/>
              <a:t>outstanding </a:t>
            </a:r>
            <a:r>
              <a:rPr lang="en-US" sz="2400" dirty="0" smtClean="0"/>
              <a:t>bellies, some big enough to have names of their own and be formally introduced.  Those men don’t </a:t>
            </a:r>
            <a:r>
              <a:rPr lang="en-US" sz="2400" b="1" dirty="0" smtClean="0"/>
              <a:t>suck</a:t>
            </a:r>
            <a:r>
              <a:rPr lang="en-US" sz="2400" dirty="0" smtClean="0"/>
              <a:t> them in or hide them in loose shirts; they </a:t>
            </a:r>
            <a:r>
              <a:rPr lang="en-US" sz="2400" b="1" dirty="0" smtClean="0"/>
              <a:t>let them hang free</a:t>
            </a:r>
            <a:r>
              <a:rPr lang="en-US" sz="2400" dirty="0" smtClean="0"/>
              <a:t>, they pat them, they stroke them as they stand around and talk.</a:t>
            </a:r>
            <a:br>
              <a:rPr lang="en-US" sz="2400" dirty="0" smtClean="0"/>
            </a:br>
            <a:r>
              <a:rPr lang="en-US" sz="2400" dirty="0"/>
              <a:t>	</a:t>
            </a:r>
            <a:r>
              <a:rPr lang="en-US" sz="2400" dirty="0" smtClean="0"/>
              <a:t>--Garrison Keillor, “Home”</a:t>
            </a:r>
            <a:endParaRPr lang="en-US" sz="2200" i="1" dirty="0"/>
          </a:p>
        </p:txBody>
      </p:sp>
      <p:sp>
        <p:nvSpPr>
          <p:cNvPr id="3" name="Content Placeholder 2"/>
          <p:cNvSpPr>
            <a:spLocks noGrp="1"/>
          </p:cNvSpPr>
          <p:nvPr>
            <p:ph sz="quarter" idx="1"/>
          </p:nvPr>
        </p:nvSpPr>
        <p:spPr>
          <a:xfrm>
            <a:off x="304800" y="2514600"/>
            <a:ext cx="8610600" cy="4038600"/>
          </a:xfrm>
        </p:spPr>
        <p:txBody>
          <a:bodyPr>
            <a:normAutofit fontScale="92500" lnSpcReduction="20000"/>
          </a:bodyPr>
          <a:lstStyle/>
          <a:p>
            <a:pPr marL="0" indent="0">
              <a:buNone/>
            </a:pPr>
            <a:r>
              <a:rPr lang="en-US" dirty="0" smtClean="0"/>
              <a:t>Take Note and Talk:</a:t>
            </a:r>
          </a:p>
          <a:p>
            <a:pPr marL="514350" indent="-514350">
              <a:buFont typeface="+mj-lt"/>
              <a:buAutoNum type="arabicPeriod"/>
            </a:pPr>
            <a:r>
              <a:rPr lang="en-US" dirty="0" smtClean="0"/>
              <a:t>What is the usual meaning of </a:t>
            </a:r>
            <a:r>
              <a:rPr lang="en-US" i="1" dirty="0" smtClean="0"/>
              <a:t>outstanding</a:t>
            </a:r>
            <a:r>
              <a:rPr lang="en-US" dirty="0" smtClean="0"/>
              <a:t>?  What is its meaning here?  What does this pun reveal about the attitude of the author toward his subject?</a:t>
            </a:r>
          </a:p>
          <a:p>
            <a:pPr marL="514350" indent="-514350">
              <a:buFont typeface="+mj-lt"/>
              <a:buAutoNum type="arabicPeriod"/>
            </a:pPr>
            <a:r>
              <a:rPr lang="en-US" dirty="0" smtClean="0"/>
              <a:t>Read the second sentence again.  How would the level of formality change if we changed </a:t>
            </a:r>
            <a:r>
              <a:rPr lang="en-US" i="1" dirty="0" smtClean="0"/>
              <a:t>suck</a:t>
            </a:r>
            <a:r>
              <a:rPr lang="en-US" dirty="0" smtClean="0"/>
              <a:t> to </a:t>
            </a:r>
            <a:r>
              <a:rPr lang="en-US" i="1" dirty="0" smtClean="0"/>
              <a:t>pull</a:t>
            </a:r>
            <a:r>
              <a:rPr lang="en-US" dirty="0" smtClean="0"/>
              <a:t> and </a:t>
            </a:r>
            <a:r>
              <a:rPr lang="en-US" i="1" dirty="0" smtClean="0"/>
              <a:t>let them hang free </a:t>
            </a:r>
            <a:r>
              <a:rPr lang="en-US" dirty="0" smtClean="0"/>
              <a:t>to </a:t>
            </a:r>
            <a:r>
              <a:rPr lang="en-US" i="1" dirty="0" smtClean="0"/>
              <a:t>accept them</a:t>
            </a:r>
            <a:r>
              <a:rPr lang="en-US" dirty="0" smtClean="0"/>
              <a:t>?</a:t>
            </a:r>
          </a:p>
          <a:p>
            <a:pPr marL="514350" indent="-514350">
              <a:buFont typeface="+mj-lt"/>
              <a:buAutoNum type="arabicPeriod"/>
            </a:pPr>
            <a:endParaRPr lang="en-US" dirty="0"/>
          </a:p>
          <a:p>
            <a:pPr marL="0" indent="0">
              <a:buNone/>
            </a:pPr>
            <a:r>
              <a:rPr lang="en-US" dirty="0" smtClean="0"/>
              <a:t>Apply:</a:t>
            </a:r>
          </a:p>
          <a:p>
            <a:pPr marL="0" indent="0">
              <a:buNone/>
            </a:pPr>
            <a:r>
              <a:rPr lang="en-US" dirty="0" smtClean="0"/>
              <a:t>Write a sentence of two describing an unattractive but beloved relative.  Use words that describe the unattractive features honestly yet reveal that you care about this person, that you accept and even admire him/her, complete with defects.  Use Keillor’s description as a model.</a:t>
            </a:r>
            <a:endParaRPr lang="en-US" dirty="0"/>
          </a:p>
        </p:txBody>
      </p:sp>
    </p:spTree>
    <p:extLst>
      <p:ext uri="{BB962C8B-B14F-4D97-AF65-F5344CB8AC3E}">
        <p14:creationId xmlns:p14="http://schemas.microsoft.com/office/powerpoint/2010/main" val="11658751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42</TotalTime>
  <Words>844</Words>
  <Application>Microsoft Office PowerPoint</Application>
  <PresentationFormat>On-screen Show (4:3)</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Diction</vt:lpstr>
      <vt:lpstr>Art is the antidote that can call us back from the edge of numbness, restoring the ability to feel for another.  -Barbara Kingsolver, High Tide in Tucson</vt:lpstr>
      <vt:lpstr>As I watched, the sun broke weakly through, brightened the rich red of the fawns, and kindled their white spots.  --E.B. White, “Twins”</vt:lpstr>
      <vt:lpstr>An aged man is but a paltry thing  A tattered coat upon a stick...  --W.B. Yeats, “Sailing to Byzantium”</vt:lpstr>
      <vt:lpstr>The man sighed hugely.  --E. Annie Proulx, The Shipping News</vt:lpstr>
      <vt:lpstr>A rowan* like a libsticked girl.  --Seamus Heaney, “Song” *a small deciduous tree native to Europe, having white flower clusters and orange berries.</vt:lpstr>
      <vt:lpstr>Abuelito under a bald light bulb, under a ceiling dusty  with flies, puffs his cigar and coutns money soft and wrinkled as old Kleenex.  --Sandra Cisneros, “Topeyac”</vt:lpstr>
      <vt:lpstr>Meanwhile, the United States Army, thirsting for revenge, was prowling the country north and west of the Black Hills, killing Indians wherever they could be found.</vt:lpstr>
      <vt:lpstr>Most men wear their belts low here, there being so many outstanding bellies, some big enough to have names of their own and be formally introduced.  Those men don’t suck them in or hide them in loose shirts; they let them hang free, they pat them, they stroke them as they stand around and talk.  --Garrison Keillor, “Home”</vt:lpstr>
    </vt:vector>
  </TitlesOfParts>
  <Company>LCSD1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Diction</dc:title>
  <dc:creator>Windows User</dc:creator>
  <cp:lastModifiedBy>Windows User</cp:lastModifiedBy>
  <cp:revision>6</cp:revision>
  <dcterms:created xsi:type="dcterms:W3CDTF">2013-12-17T16:06:44Z</dcterms:created>
  <dcterms:modified xsi:type="dcterms:W3CDTF">2014-01-14T13:40:42Z</dcterms:modified>
</cp:coreProperties>
</file>